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580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building, apartment building&#10;&#10;Description automatically generated">
            <a:extLst>
              <a:ext uri="{FF2B5EF4-FFF2-40B4-BE49-F238E27FC236}">
                <a16:creationId xmlns:a16="http://schemas.microsoft.com/office/drawing/2014/main" id="{CC1BAFBD-E3D6-4C8D-AEF7-F4C63DBDE94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0550" b="3961"/>
          <a:stretch/>
        </p:blipFill>
        <p:spPr>
          <a:xfrm>
            <a:off x="10205" y="781038"/>
            <a:ext cx="5692095" cy="3870337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A7ECBD1-B6DB-4948-B6AC-53891B188253}"/>
              </a:ext>
            </a:extLst>
          </p:cNvPr>
          <p:cNvSpPr/>
          <p:nvPr/>
        </p:nvSpPr>
        <p:spPr>
          <a:xfrm>
            <a:off x="2692400" y="1860550"/>
            <a:ext cx="2489200" cy="1787525"/>
          </a:xfrm>
          <a:custGeom>
            <a:avLst/>
            <a:gdLst>
              <a:gd name="connsiteX0" fmla="*/ 2187575 w 2489200"/>
              <a:gd name="connsiteY0" fmla="*/ 0 h 1787525"/>
              <a:gd name="connsiteX1" fmla="*/ 530225 w 2489200"/>
              <a:gd name="connsiteY1" fmla="*/ 0 h 1787525"/>
              <a:gd name="connsiteX2" fmla="*/ 533400 w 2489200"/>
              <a:gd name="connsiteY2" fmla="*/ 565150 h 1787525"/>
              <a:gd name="connsiteX3" fmla="*/ 0 w 2489200"/>
              <a:gd name="connsiteY3" fmla="*/ 565150 h 1787525"/>
              <a:gd name="connsiteX4" fmla="*/ 0 w 2489200"/>
              <a:gd name="connsiteY4" fmla="*/ 996950 h 1787525"/>
              <a:gd name="connsiteX5" fmla="*/ 349250 w 2489200"/>
              <a:gd name="connsiteY5" fmla="*/ 1000125 h 1787525"/>
              <a:gd name="connsiteX6" fmla="*/ 336550 w 2489200"/>
              <a:gd name="connsiteY6" fmla="*/ 1219200 h 1787525"/>
              <a:gd name="connsiteX7" fmla="*/ 450850 w 2489200"/>
              <a:gd name="connsiteY7" fmla="*/ 1219200 h 1787525"/>
              <a:gd name="connsiteX8" fmla="*/ 425450 w 2489200"/>
              <a:gd name="connsiteY8" fmla="*/ 1787525 h 1787525"/>
              <a:gd name="connsiteX9" fmla="*/ 2047875 w 2489200"/>
              <a:gd name="connsiteY9" fmla="*/ 1787525 h 1787525"/>
              <a:gd name="connsiteX10" fmla="*/ 2146300 w 2489200"/>
              <a:gd name="connsiteY10" fmla="*/ 1320800 h 1787525"/>
              <a:gd name="connsiteX11" fmla="*/ 2241550 w 2489200"/>
              <a:gd name="connsiteY11" fmla="*/ 1016000 h 1787525"/>
              <a:gd name="connsiteX12" fmla="*/ 2203450 w 2489200"/>
              <a:gd name="connsiteY12" fmla="*/ 488950 h 1787525"/>
              <a:gd name="connsiteX13" fmla="*/ 2489200 w 2489200"/>
              <a:gd name="connsiteY13" fmla="*/ 473075 h 1787525"/>
              <a:gd name="connsiteX14" fmla="*/ 2457450 w 2489200"/>
              <a:gd name="connsiteY14" fmla="*/ 66675 h 1787525"/>
              <a:gd name="connsiteX15" fmla="*/ 2212975 w 2489200"/>
              <a:gd name="connsiteY15" fmla="*/ 63500 h 1787525"/>
              <a:gd name="connsiteX16" fmla="*/ 2187575 w 2489200"/>
              <a:gd name="connsiteY16" fmla="*/ 0 h 178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89200" h="1787525">
                <a:moveTo>
                  <a:pt x="2187575" y="0"/>
                </a:moveTo>
                <a:lnTo>
                  <a:pt x="530225" y="0"/>
                </a:lnTo>
                <a:cubicBezTo>
                  <a:pt x="531283" y="188383"/>
                  <a:pt x="532342" y="376767"/>
                  <a:pt x="533400" y="565150"/>
                </a:cubicBezTo>
                <a:lnTo>
                  <a:pt x="0" y="565150"/>
                </a:lnTo>
                <a:lnTo>
                  <a:pt x="0" y="996950"/>
                </a:lnTo>
                <a:lnTo>
                  <a:pt x="349250" y="1000125"/>
                </a:lnTo>
                <a:lnTo>
                  <a:pt x="336550" y="1219200"/>
                </a:lnTo>
                <a:lnTo>
                  <a:pt x="450850" y="1219200"/>
                </a:lnTo>
                <a:lnTo>
                  <a:pt x="425450" y="1787525"/>
                </a:lnTo>
                <a:lnTo>
                  <a:pt x="2047875" y="1787525"/>
                </a:lnTo>
                <a:lnTo>
                  <a:pt x="2146300" y="1320800"/>
                </a:lnTo>
                <a:lnTo>
                  <a:pt x="2241550" y="1016000"/>
                </a:lnTo>
                <a:lnTo>
                  <a:pt x="2203450" y="488950"/>
                </a:lnTo>
                <a:lnTo>
                  <a:pt x="2489200" y="473075"/>
                </a:lnTo>
                <a:lnTo>
                  <a:pt x="2457450" y="66675"/>
                </a:lnTo>
                <a:lnTo>
                  <a:pt x="2212975" y="63500"/>
                </a:lnTo>
                <a:lnTo>
                  <a:pt x="2187575" y="0"/>
                </a:lnTo>
                <a:close/>
              </a:path>
            </a:pathLst>
          </a:custGeom>
          <a:solidFill>
            <a:srgbClr val="0000FF">
              <a:alpha val="3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/>
              <a:t>SYTGT</a:t>
            </a:r>
            <a:r>
              <a:rPr lang="en-US"/>
              <a:t>010</a:t>
            </a:r>
            <a:r>
              <a:rPr lang="pl-PL" dirty="0"/>
              <a:t> </a:t>
            </a:r>
            <a:r>
              <a:rPr lang="en-US" dirty="0"/>
              <a:t>HOMS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419410" y="1857510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413424" y="172198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08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70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r>
              <a:rPr lang="pl-PL" sz="1100" dirty="0"/>
              <a:t>DPI </a:t>
            </a:r>
            <a:r>
              <a:rPr lang="en-US" sz="1100" dirty="0"/>
              <a:t>14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174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570</a:t>
            </a:r>
            <a:r>
              <a:rPr lang="pl-PL" sz="1100" dirty="0"/>
              <a:t> / </a:t>
            </a:r>
            <a:r>
              <a:rPr lang="en-US" sz="1100" dirty="0"/>
              <a:t>1652ft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13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183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522</a:t>
            </a:r>
            <a:r>
              <a:rPr lang="pl-PL" sz="1100" dirty="0"/>
              <a:t> / </a:t>
            </a:r>
            <a:r>
              <a:rPr lang="en-US" sz="1100" dirty="0"/>
              <a:t>1653ft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12B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478</a:t>
            </a:r>
            <a:r>
              <a:rPr lang="pl-PL" sz="1100" dirty="0"/>
              <a:t> / </a:t>
            </a:r>
            <a:r>
              <a:rPr lang="en-US" sz="1100" dirty="0"/>
              <a:t>1648ft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12A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463</a:t>
            </a:r>
            <a:r>
              <a:rPr lang="pl-PL" sz="1100" dirty="0"/>
              <a:t> / </a:t>
            </a:r>
            <a:r>
              <a:rPr lang="en-US" sz="1100" dirty="0"/>
              <a:t>1648ft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11B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443</a:t>
            </a:r>
            <a:r>
              <a:rPr lang="pl-PL" sz="1100" dirty="0"/>
              <a:t> / </a:t>
            </a:r>
            <a:r>
              <a:rPr lang="en-US" sz="1100" dirty="0"/>
              <a:t>1644ft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11A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429</a:t>
            </a:r>
            <a:r>
              <a:rPr lang="pl-PL" sz="1100" dirty="0"/>
              <a:t> / </a:t>
            </a:r>
            <a:r>
              <a:rPr lang="en-US" sz="1100" dirty="0"/>
              <a:t>1644ft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144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323</a:t>
            </a:r>
            <a:r>
              <a:rPr lang="pl-PL" sz="1100" dirty="0"/>
              <a:t> / </a:t>
            </a:r>
            <a:r>
              <a:rPr lang="en-US" sz="1100" dirty="0"/>
              <a:t>1638ft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106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273</a:t>
            </a:r>
            <a:r>
              <a:rPr lang="pl-PL" sz="1100" dirty="0"/>
              <a:t> / </a:t>
            </a:r>
            <a:r>
              <a:rPr lang="en-US" sz="1100" dirty="0"/>
              <a:t>1637ft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089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514</a:t>
            </a:r>
            <a:r>
              <a:rPr lang="pl-PL" sz="1100" dirty="0"/>
              <a:t> / </a:t>
            </a:r>
            <a:r>
              <a:rPr lang="en-US" sz="1100" dirty="0"/>
              <a:t>1660ft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133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/ </a:t>
            </a:r>
            <a:r>
              <a:rPr lang="en-US" sz="1100" dirty="0"/>
              <a:t>1650ft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104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/ </a:t>
            </a:r>
            <a:r>
              <a:rPr lang="en-US" sz="1100" dirty="0"/>
              <a:t>1652ft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</a:t>
            </a:r>
            <a:r>
              <a:rPr lang="en-US" sz="1100" dirty="0"/>
              <a:t> 5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078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348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078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317</a:t>
            </a:r>
            <a:r>
              <a:rPr lang="pl-PL" sz="1100" dirty="0"/>
              <a:t> / </a:t>
            </a:r>
            <a:r>
              <a:rPr lang="en-US" sz="1100" dirty="0"/>
              <a:t>1645ft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004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402</a:t>
            </a:r>
            <a:r>
              <a:rPr lang="pl-PL" sz="1100" dirty="0"/>
              <a:t> / </a:t>
            </a:r>
            <a:r>
              <a:rPr lang="en-US" sz="1100" dirty="0"/>
              <a:t>1661ft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 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344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321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A7B99691-E64D-4641-99EB-82656B79537F}"/>
              </a:ext>
            </a:extLst>
          </p:cNvPr>
          <p:cNvSpPr/>
          <p:nvPr/>
        </p:nvSpPr>
        <p:spPr>
          <a:xfrm>
            <a:off x="4033386" y="19621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BD5C11EF-04F5-43FA-968D-D9FFB9CAE5F7}"/>
              </a:ext>
            </a:extLst>
          </p:cNvPr>
          <p:cNvSpPr/>
          <p:nvPr/>
        </p:nvSpPr>
        <p:spPr>
          <a:xfrm>
            <a:off x="3165889" y="3246822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35CEC61A-46A9-4687-86EF-17C18759F020}"/>
              </a:ext>
            </a:extLst>
          </p:cNvPr>
          <p:cNvSpPr/>
          <p:nvPr/>
        </p:nvSpPr>
        <p:spPr>
          <a:xfrm>
            <a:off x="3354904" y="3246822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F5F17E45-A9B1-4CD2-8550-506BE4DB377E}"/>
              </a:ext>
            </a:extLst>
          </p:cNvPr>
          <p:cNvSpPr/>
          <p:nvPr/>
        </p:nvSpPr>
        <p:spPr>
          <a:xfrm>
            <a:off x="3751798" y="3435846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EA8C1485-55DB-4037-BA4C-6A4D50080561}"/>
              </a:ext>
            </a:extLst>
          </p:cNvPr>
          <p:cNvSpPr/>
          <p:nvPr/>
        </p:nvSpPr>
        <p:spPr>
          <a:xfrm>
            <a:off x="4560928" y="2735835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A56CB3EF-E9E2-49DF-891B-842B34FF8CDA}"/>
              </a:ext>
            </a:extLst>
          </p:cNvPr>
          <p:cNvSpPr/>
          <p:nvPr/>
        </p:nvSpPr>
        <p:spPr>
          <a:xfrm>
            <a:off x="3178713" y="27854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4586ECED-A7C7-434E-9916-601FAD89DD5D}"/>
              </a:ext>
            </a:extLst>
          </p:cNvPr>
          <p:cNvSpPr/>
          <p:nvPr/>
        </p:nvSpPr>
        <p:spPr>
          <a:xfrm>
            <a:off x="3394613" y="27823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id="{0A35A702-10A6-459B-9200-B53309532C08}"/>
              </a:ext>
            </a:extLst>
          </p:cNvPr>
          <p:cNvSpPr/>
          <p:nvPr/>
        </p:nvSpPr>
        <p:spPr>
          <a:xfrm>
            <a:off x="2908838" y="25187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61D0A5DF-3F38-43FC-8820-AC6463ECF0F5}"/>
              </a:ext>
            </a:extLst>
          </p:cNvPr>
          <p:cNvSpPr/>
          <p:nvPr/>
        </p:nvSpPr>
        <p:spPr>
          <a:xfrm>
            <a:off x="3893088" y="25918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2" name="Isosceles Triangle 81">
            <a:extLst>
              <a:ext uri="{FF2B5EF4-FFF2-40B4-BE49-F238E27FC236}">
                <a16:creationId xmlns:a16="http://schemas.microsoft.com/office/drawing/2014/main" id="{EA98EB6B-5C04-4DFA-AA5A-ADBDA1D64384}"/>
              </a:ext>
            </a:extLst>
          </p:cNvPr>
          <p:cNvSpPr/>
          <p:nvPr/>
        </p:nvSpPr>
        <p:spPr>
          <a:xfrm>
            <a:off x="4621253" y="1982218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AA55C0F8-D724-48CB-8BE1-3BA674D715A5}"/>
              </a:ext>
            </a:extLst>
          </p:cNvPr>
          <p:cNvSpPr/>
          <p:nvPr/>
        </p:nvSpPr>
        <p:spPr>
          <a:xfrm>
            <a:off x="4965343" y="212623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4" name="Isosceles Triangle 83">
            <a:extLst>
              <a:ext uri="{FF2B5EF4-FFF2-40B4-BE49-F238E27FC236}">
                <a16:creationId xmlns:a16="http://schemas.microsoft.com/office/drawing/2014/main" id="{690DF693-D070-4A47-BDC5-25F0678DF4F4}"/>
              </a:ext>
            </a:extLst>
          </p:cNvPr>
          <p:cNvSpPr/>
          <p:nvPr/>
        </p:nvSpPr>
        <p:spPr>
          <a:xfrm>
            <a:off x="4159788" y="23632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id="{D52C5E78-670A-4A36-AB77-A23A82436F90}"/>
              </a:ext>
            </a:extLst>
          </p:cNvPr>
          <p:cNvSpPr/>
          <p:nvPr/>
        </p:nvSpPr>
        <p:spPr>
          <a:xfrm>
            <a:off x="3261263" y="22520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6" name="TekstSylinder 9">
            <a:extLst>
              <a:ext uri="{FF2B5EF4-FFF2-40B4-BE49-F238E27FC236}">
                <a16:creationId xmlns:a16="http://schemas.microsoft.com/office/drawing/2014/main" id="{630BF971-3513-48C6-B49F-584552C3A1BB}"/>
              </a:ext>
            </a:extLst>
          </p:cNvPr>
          <p:cNvSpPr txBox="1"/>
          <p:nvPr/>
        </p:nvSpPr>
        <p:spPr>
          <a:xfrm>
            <a:off x="3140450" y="2390080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10</a:t>
            </a:r>
          </a:p>
        </p:txBody>
      </p:sp>
      <p:sp>
        <p:nvSpPr>
          <p:cNvPr id="87" name="TekstSylinder 9">
            <a:extLst>
              <a:ext uri="{FF2B5EF4-FFF2-40B4-BE49-F238E27FC236}">
                <a16:creationId xmlns:a16="http://schemas.microsoft.com/office/drawing/2014/main" id="{DA00266B-DC8A-4053-8FB9-D3ACBCDF1672}"/>
              </a:ext>
            </a:extLst>
          </p:cNvPr>
          <p:cNvSpPr txBox="1"/>
          <p:nvPr/>
        </p:nvSpPr>
        <p:spPr>
          <a:xfrm>
            <a:off x="3119146" y="333845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</a:t>
            </a:r>
          </a:p>
        </p:txBody>
      </p:sp>
      <p:sp>
        <p:nvSpPr>
          <p:cNvPr id="88" name="TekstSylinder 9">
            <a:extLst>
              <a:ext uri="{FF2B5EF4-FFF2-40B4-BE49-F238E27FC236}">
                <a16:creationId xmlns:a16="http://schemas.microsoft.com/office/drawing/2014/main" id="{000DBBE9-4165-4FF3-891C-A9C3F2FAFDC8}"/>
              </a:ext>
            </a:extLst>
          </p:cNvPr>
          <p:cNvSpPr txBox="1"/>
          <p:nvPr/>
        </p:nvSpPr>
        <p:spPr>
          <a:xfrm>
            <a:off x="3342835" y="333845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2</a:t>
            </a:r>
          </a:p>
        </p:txBody>
      </p:sp>
      <p:sp>
        <p:nvSpPr>
          <p:cNvPr id="89" name="TekstSylinder 9">
            <a:extLst>
              <a:ext uri="{FF2B5EF4-FFF2-40B4-BE49-F238E27FC236}">
                <a16:creationId xmlns:a16="http://schemas.microsoft.com/office/drawing/2014/main" id="{E1D69968-A791-417B-AE42-04682FCCDCBF}"/>
              </a:ext>
            </a:extLst>
          </p:cNvPr>
          <p:cNvSpPr txBox="1"/>
          <p:nvPr/>
        </p:nvSpPr>
        <p:spPr>
          <a:xfrm>
            <a:off x="3857014" y="338474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3</a:t>
            </a:r>
          </a:p>
        </p:txBody>
      </p:sp>
      <p:sp>
        <p:nvSpPr>
          <p:cNvPr id="90" name="TekstSylinder 9">
            <a:extLst>
              <a:ext uri="{FF2B5EF4-FFF2-40B4-BE49-F238E27FC236}">
                <a16:creationId xmlns:a16="http://schemas.microsoft.com/office/drawing/2014/main" id="{376A0253-633C-46E3-8D3F-3B440318ACEF}"/>
              </a:ext>
            </a:extLst>
          </p:cNvPr>
          <p:cNvSpPr txBox="1"/>
          <p:nvPr/>
        </p:nvSpPr>
        <p:spPr>
          <a:xfrm>
            <a:off x="3163244" y="2898030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4</a:t>
            </a:r>
          </a:p>
        </p:txBody>
      </p:sp>
      <p:sp>
        <p:nvSpPr>
          <p:cNvPr id="91" name="TekstSylinder 9">
            <a:extLst>
              <a:ext uri="{FF2B5EF4-FFF2-40B4-BE49-F238E27FC236}">
                <a16:creationId xmlns:a16="http://schemas.microsoft.com/office/drawing/2014/main" id="{BB24ECFE-D273-4C2E-A4ED-580322076362}"/>
              </a:ext>
            </a:extLst>
          </p:cNvPr>
          <p:cNvSpPr txBox="1"/>
          <p:nvPr/>
        </p:nvSpPr>
        <p:spPr>
          <a:xfrm>
            <a:off x="3382544" y="2889298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5</a:t>
            </a:r>
          </a:p>
        </p:txBody>
      </p:sp>
      <p:sp>
        <p:nvSpPr>
          <p:cNvPr id="92" name="TekstSylinder 9">
            <a:extLst>
              <a:ext uri="{FF2B5EF4-FFF2-40B4-BE49-F238E27FC236}">
                <a16:creationId xmlns:a16="http://schemas.microsoft.com/office/drawing/2014/main" id="{BB1E8950-5DDC-4DB5-A64F-DA9BE892D6EC}"/>
              </a:ext>
            </a:extLst>
          </p:cNvPr>
          <p:cNvSpPr txBox="1"/>
          <p:nvPr/>
        </p:nvSpPr>
        <p:spPr>
          <a:xfrm>
            <a:off x="3869193" y="2680114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6</a:t>
            </a:r>
          </a:p>
        </p:txBody>
      </p:sp>
      <p:sp>
        <p:nvSpPr>
          <p:cNvPr id="93" name="TekstSylinder 9">
            <a:extLst>
              <a:ext uri="{FF2B5EF4-FFF2-40B4-BE49-F238E27FC236}">
                <a16:creationId xmlns:a16="http://schemas.microsoft.com/office/drawing/2014/main" id="{F41099D9-723D-4721-AA78-E84EC2B5D125}"/>
              </a:ext>
            </a:extLst>
          </p:cNvPr>
          <p:cNvSpPr txBox="1"/>
          <p:nvPr/>
        </p:nvSpPr>
        <p:spPr>
          <a:xfrm>
            <a:off x="4128148" y="2448638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7</a:t>
            </a:r>
          </a:p>
        </p:txBody>
      </p:sp>
      <p:sp>
        <p:nvSpPr>
          <p:cNvPr id="94" name="TekstSylinder 9">
            <a:extLst>
              <a:ext uri="{FF2B5EF4-FFF2-40B4-BE49-F238E27FC236}">
                <a16:creationId xmlns:a16="http://schemas.microsoft.com/office/drawing/2014/main" id="{BF5B6808-1888-4DEB-9E47-54677C6189E6}"/>
              </a:ext>
            </a:extLst>
          </p:cNvPr>
          <p:cNvSpPr txBox="1"/>
          <p:nvPr/>
        </p:nvSpPr>
        <p:spPr>
          <a:xfrm>
            <a:off x="4557940" y="2847979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8</a:t>
            </a:r>
          </a:p>
        </p:txBody>
      </p:sp>
      <p:sp>
        <p:nvSpPr>
          <p:cNvPr id="95" name="TekstSylinder 9">
            <a:extLst>
              <a:ext uri="{FF2B5EF4-FFF2-40B4-BE49-F238E27FC236}">
                <a16:creationId xmlns:a16="http://schemas.microsoft.com/office/drawing/2014/main" id="{FCB2FFB3-D222-4D40-A021-21C9F592A58F}"/>
              </a:ext>
            </a:extLst>
          </p:cNvPr>
          <p:cNvSpPr txBox="1"/>
          <p:nvPr/>
        </p:nvSpPr>
        <p:spPr>
          <a:xfrm>
            <a:off x="3014178" y="2493457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9</a:t>
            </a:r>
          </a:p>
        </p:txBody>
      </p:sp>
      <p:sp>
        <p:nvSpPr>
          <p:cNvPr id="96" name="TekstSylinder 9">
            <a:extLst>
              <a:ext uri="{FF2B5EF4-FFF2-40B4-BE49-F238E27FC236}">
                <a16:creationId xmlns:a16="http://schemas.microsoft.com/office/drawing/2014/main" id="{A063192A-89A8-409C-836C-F9DA963782C3}"/>
              </a:ext>
            </a:extLst>
          </p:cNvPr>
          <p:cNvSpPr txBox="1"/>
          <p:nvPr/>
        </p:nvSpPr>
        <p:spPr>
          <a:xfrm>
            <a:off x="3773294" y="1803259"/>
            <a:ext cx="549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00FF"/>
                </a:solidFill>
                <a:latin typeface="Arial Black" pitchFamily="34" charset="0"/>
              </a:rPr>
              <a:t>11A/B</a:t>
            </a:r>
          </a:p>
        </p:txBody>
      </p:sp>
      <p:sp>
        <p:nvSpPr>
          <p:cNvPr id="97" name="TekstSylinder 9">
            <a:extLst>
              <a:ext uri="{FF2B5EF4-FFF2-40B4-BE49-F238E27FC236}">
                <a16:creationId xmlns:a16="http://schemas.microsoft.com/office/drawing/2014/main" id="{934C4B2B-76E0-4BEC-B293-57128860609B}"/>
              </a:ext>
            </a:extLst>
          </p:cNvPr>
          <p:cNvSpPr txBox="1"/>
          <p:nvPr/>
        </p:nvSpPr>
        <p:spPr>
          <a:xfrm>
            <a:off x="3985761" y="2021419"/>
            <a:ext cx="6171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00FF"/>
                </a:solidFill>
                <a:latin typeface="Arial Black" pitchFamily="34" charset="0"/>
              </a:rPr>
              <a:t>12A/B</a:t>
            </a:r>
          </a:p>
        </p:txBody>
      </p:sp>
      <p:sp>
        <p:nvSpPr>
          <p:cNvPr id="98" name="TekstSylinder 9">
            <a:extLst>
              <a:ext uri="{FF2B5EF4-FFF2-40B4-BE49-F238E27FC236}">
                <a16:creationId xmlns:a16="http://schemas.microsoft.com/office/drawing/2014/main" id="{476B4EB1-1147-4958-91D4-6DFB48701621}"/>
              </a:ext>
            </a:extLst>
          </p:cNvPr>
          <p:cNvSpPr txBox="1"/>
          <p:nvPr/>
        </p:nvSpPr>
        <p:spPr>
          <a:xfrm>
            <a:off x="4610496" y="1859107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13</a:t>
            </a:r>
          </a:p>
        </p:txBody>
      </p:sp>
      <p:sp>
        <p:nvSpPr>
          <p:cNvPr id="99" name="TekstSylinder 9">
            <a:extLst>
              <a:ext uri="{FF2B5EF4-FFF2-40B4-BE49-F238E27FC236}">
                <a16:creationId xmlns:a16="http://schemas.microsoft.com/office/drawing/2014/main" id="{60FD9DC9-581A-487C-8C93-F0CCEAEA9406}"/>
              </a:ext>
            </a:extLst>
          </p:cNvPr>
          <p:cNvSpPr txBox="1"/>
          <p:nvPr/>
        </p:nvSpPr>
        <p:spPr>
          <a:xfrm>
            <a:off x="4844182" y="1892831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924D83A-8EA2-4BCA-8F84-9E67C98FF88B}"/>
              </a:ext>
            </a:extLst>
          </p:cNvPr>
          <p:cNvSpPr/>
          <p:nvPr/>
        </p:nvSpPr>
        <p:spPr>
          <a:xfrm>
            <a:off x="2197100" y="799182"/>
            <a:ext cx="3505200" cy="3860800"/>
          </a:xfrm>
          <a:custGeom>
            <a:avLst/>
            <a:gdLst>
              <a:gd name="connsiteX0" fmla="*/ 603250 w 3505200"/>
              <a:gd name="connsiteY0" fmla="*/ 1025525 h 3860800"/>
              <a:gd name="connsiteX1" fmla="*/ 2933700 w 3505200"/>
              <a:gd name="connsiteY1" fmla="*/ 1054100 h 3860800"/>
              <a:gd name="connsiteX2" fmla="*/ 3232150 w 3505200"/>
              <a:gd name="connsiteY2" fmla="*/ 1063625 h 3860800"/>
              <a:gd name="connsiteX3" fmla="*/ 2806700 w 3505200"/>
              <a:gd name="connsiteY3" fmla="*/ 1885950 h 3860800"/>
              <a:gd name="connsiteX4" fmla="*/ 2692400 w 3505200"/>
              <a:gd name="connsiteY4" fmla="*/ 2270125 h 3860800"/>
              <a:gd name="connsiteX5" fmla="*/ 2562225 w 3505200"/>
              <a:gd name="connsiteY5" fmla="*/ 2879725 h 3860800"/>
              <a:gd name="connsiteX6" fmla="*/ 2333625 w 3505200"/>
              <a:gd name="connsiteY6" fmla="*/ 3000375 h 3860800"/>
              <a:gd name="connsiteX7" fmla="*/ 1295400 w 3505200"/>
              <a:gd name="connsiteY7" fmla="*/ 2911475 h 3860800"/>
              <a:gd name="connsiteX8" fmla="*/ 428625 w 3505200"/>
              <a:gd name="connsiteY8" fmla="*/ 2841625 h 3860800"/>
              <a:gd name="connsiteX9" fmla="*/ 387350 w 3505200"/>
              <a:gd name="connsiteY9" fmla="*/ 2841625 h 3860800"/>
              <a:gd name="connsiteX10" fmla="*/ 0 w 3505200"/>
              <a:gd name="connsiteY10" fmla="*/ 3860800 h 3860800"/>
              <a:gd name="connsiteX11" fmla="*/ 3505200 w 3505200"/>
              <a:gd name="connsiteY11" fmla="*/ 3857625 h 3860800"/>
              <a:gd name="connsiteX12" fmla="*/ 3489325 w 3505200"/>
              <a:gd name="connsiteY12" fmla="*/ 0 h 3860800"/>
              <a:gd name="connsiteX13" fmla="*/ 1581150 w 3505200"/>
              <a:gd name="connsiteY13" fmla="*/ 0 h 3860800"/>
              <a:gd name="connsiteX14" fmla="*/ 676275 w 3505200"/>
              <a:gd name="connsiteY14" fmla="*/ 869950 h 3860800"/>
              <a:gd name="connsiteX15" fmla="*/ 603250 w 3505200"/>
              <a:gd name="connsiteY15" fmla="*/ 1025525 h 38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505200" h="3860800">
                <a:moveTo>
                  <a:pt x="603250" y="1025525"/>
                </a:moveTo>
                <a:lnTo>
                  <a:pt x="2933700" y="1054100"/>
                </a:lnTo>
                <a:lnTo>
                  <a:pt x="3232150" y="1063625"/>
                </a:lnTo>
                <a:lnTo>
                  <a:pt x="2806700" y="1885950"/>
                </a:lnTo>
                <a:lnTo>
                  <a:pt x="2692400" y="2270125"/>
                </a:lnTo>
                <a:lnTo>
                  <a:pt x="2562225" y="2879725"/>
                </a:lnTo>
                <a:lnTo>
                  <a:pt x="2333625" y="3000375"/>
                </a:lnTo>
                <a:lnTo>
                  <a:pt x="1295400" y="2911475"/>
                </a:lnTo>
                <a:lnTo>
                  <a:pt x="428625" y="2841625"/>
                </a:lnTo>
                <a:lnTo>
                  <a:pt x="387350" y="2841625"/>
                </a:lnTo>
                <a:lnTo>
                  <a:pt x="0" y="3860800"/>
                </a:lnTo>
                <a:lnTo>
                  <a:pt x="3505200" y="3857625"/>
                </a:lnTo>
                <a:cubicBezTo>
                  <a:pt x="3499908" y="2571750"/>
                  <a:pt x="3494617" y="1285875"/>
                  <a:pt x="3489325" y="0"/>
                </a:cubicBezTo>
                <a:lnTo>
                  <a:pt x="1581150" y="0"/>
                </a:lnTo>
                <a:lnTo>
                  <a:pt x="676275" y="869950"/>
                </a:lnTo>
                <a:lnTo>
                  <a:pt x="603250" y="1025525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D531C6D-1435-4E64-AAA8-6647C67B3975}"/>
              </a:ext>
            </a:extLst>
          </p:cNvPr>
          <p:cNvSpPr/>
          <p:nvPr/>
        </p:nvSpPr>
        <p:spPr>
          <a:xfrm>
            <a:off x="4149725" y="3146425"/>
            <a:ext cx="609600" cy="457200"/>
          </a:xfrm>
          <a:custGeom>
            <a:avLst/>
            <a:gdLst>
              <a:gd name="connsiteX0" fmla="*/ 0 w 609600"/>
              <a:gd name="connsiteY0" fmla="*/ 15875 h 457200"/>
              <a:gd name="connsiteX1" fmla="*/ 15875 w 609600"/>
              <a:gd name="connsiteY1" fmla="*/ 444500 h 457200"/>
              <a:gd name="connsiteX2" fmla="*/ 463550 w 609600"/>
              <a:gd name="connsiteY2" fmla="*/ 457200 h 457200"/>
              <a:gd name="connsiteX3" fmla="*/ 463550 w 609600"/>
              <a:gd name="connsiteY3" fmla="*/ 273050 h 457200"/>
              <a:gd name="connsiteX4" fmla="*/ 609600 w 609600"/>
              <a:gd name="connsiteY4" fmla="*/ 276225 h 457200"/>
              <a:gd name="connsiteX5" fmla="*/ 606425 w 609600"/>
              <a:gd name="connsiteY5" fmla="*/ 114300 h 457200"/>
              <a:gd name="connsiteX6" fmla="*/ 425450 w 609600"/>
              <a:gd name="connsiteY6" fmla="*/ 136525 h 457200"/>
              <a:gd name="connsiteX7" fmla="*/ 415925 w 609600"/>
              <a:gd name="connsiteY7" fmla="*/ 0 h 457200"/>
              <a:gd name="connsiteX8" fmla="*/ 0 w 609600"/>
              <a:gd name="connsiteY8" fmla="*/ 15875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9600" h="457200">
                <a:moveTo>
                  <a:pt x="0" y="15875"/>
                </a:moveTo>
                <a:lnTo>
                  <a:pt x="15875" y="444500"/>
                </a:lnTo>
                <a:lnTo>
                  <a:pt x="463550" y="457200"/>
                </a:lnTo>
                <a:lnTo>
                  <a:pt x="463550" y="273050"/>
                </a:lnTo>
                <a:lnTo>
                  <a:pt x="609600" y="276225"/>
                </a:lnTo>
                <a:cubicBezTo>
                  <a:pt x="608542" y="222250"/>
                  <a:pt x="607483" y="168275"/>
                  <a:pt x="606425" y="114300"/>
                </a:cubicBezTo>
                <a:lnTo>
                  <a:pt x="425450" y="136525"/>
                </a:lnTo>
                <a:lnTo>
                  <a:pt x="415925" y="0"/>
                </a:lnTo>
                <a:lnTo>
                  <a:pt x="0" y="15875"/>
                </a:lnTo>
                <a:close/>
              </a:path>
            </a:pathLst>
          </a:custGeom>
          <a:solidFill>
            <a:srgbClr val="FF0000">
              <a:alpha val="24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2C34BA9-3E33-4791-BBFE-0EC4589732D8}"/>
              </a:ext>
            </a:extLst>
          </p:cNvPr>
          <p:cNvSpPr/>
          <p:nvPr/>
        </p:nvSpPr>
        <p:spPr>
          <a:xfrm>
            <a:off x="3175" y="768350"/>
            <a:ext cx="2378075" cy="3886200"/>
          </a:xfrm>
          <a:custGeom>
            <a:avLst/>
            <a:gdLst>
              <a:gd name="connsiteX0" fmla="*/ 2378075 w 2378075"/>
              <a:gd name="connsiteY0" fmla="*/ 19050 h 3886200"/>
              <a:gd name="connsiteX1" fmla="*/ 2359025 w 2378075"/>
              <a:gd name="connsiteY1" fmla="*/ 1362075 h 3886200"/>
              <a:gd name="connsiteX2" fmla="*/ 2225675 w 2378075"/>
              <a:gd name="connsiteY2" fmla="*/ 2060575 h 3886200"/>
              <a:gd name="connsiteX3" fmla="*/ 2019300 w 2378075"/>
              <a:gd name="connsiteY3" fmla="*/ 2273300 h 3886200"/>
              <a:gd name="connsiteX4" fmla="*/ 1984375 w 2378075"/>
              <a:gd name="connsiteY4" fmla="*/ 2578100 h 3886200"/>
              <a:gd name="connsiteX5" fmla="*/ 2051050 w 2378075"/>
              <a:gd name="connsiteY5" fmla="*/ 2774950 h 3886200"/>
              <a:gd name="connsiteX6" fmla="*/ 1009650 w 2378075"/>
              <a:gd name="connsiteY6" fmla="*/ 3883025 h 3886200"/>
              <a:gd name="connsiteX7" fmla="*/ 0 w 2378075"/>
              <a:gd name="connsiteY7" fmla="*/ 3886200 h 3886200"/>
              <a:gd name="connsiteX8" fmla="*/ 9525 w 2378075"/>
              <a:gd name="connsiteY8" fmla="*/ 0 h 3886200"/>
              <a:gd name="connsiteX9" fmla="*/ 2378075 w 2378075"/>
              <a:gd name="connsiteY9" fmla="*/ 1905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78075" h="3886200">
                <a:moveTo>
                  <a:pt x="2378075" y="19050"/>
                </a:moveTo>
                <a:lnTo>
                  <a:pt x="2359025" y="1362075"/>
                </a:lnTo>
                <a:lnTo>
                  <a:pt x="2225675" y="2060575"/>
                </a:lnTo>
                <a:lnTo>
                  <a:pt x="2019300" y="2273300"/>
                </a:lnTo>
                <a:lnTo>
                  <a:pt x="1984375" y="2578100"/>
                </a:lnTo>
                <a:lnTo>
                  <a:pt x="2051050" y="2774950"/>
                </a:lnTo>
                <a:lnTo>
                  <a:pt x="1009650" y="3883025"/>
                </a:lnTo>
                <a:lnTo>
                  <a:pt x="0" y="3886200"/>
                </a:lnTo>
                <a:lnTo>
                  <a:pt x="9525" y="0"/>
                </a:lnTo>
                <a:lnTo>
                  <a:pt x="2378075" y="1905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320BB584-6185-4D3B-8F68-0DB28964FEC5}"/>
              </a:ext>
            </a:extLst>
          </p:cNvPr>
          <p:cNvSpPr/>
          <p:nvPr/>
        </p:nvSpPr>
        <p:spPr>
          <a:xfrm>
            <a:off x="4130594" y="196184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B61D94BD-FBCB-4336-989C-D64396DC9CFD}"/>
              </a:ext>
            </a:extLst>
          </p:cNvPr>
          <p:cNvSpPr/>
          <p:nvPr/>
        </p:nvSpPr>
        <p:spPr>
          <a:xfrm>
            <a:off x="4273337" y="196184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CB11E82-4C8A-43FA-B889-9120EE04265C}"/>
              </a:ext>
            </a:extLst>
          </p:cNvPr>
          <p:cNvSpPr/>
          <p:nvPr/>
        </p:nvSpPr>
        <p:spPr>
          <a:xfrm>
            <a:off x="4367068" y="19618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OPARTGT010</a:t>
            </a:r>
            <a:r>
              <a:rPr lang="pl-PL" dirty="0"/>
              <a:t> </a:t>
            </a:r>
            <a:r>
              <a:rPr lang="en-US" dirty="0"/>
              <a:t>HOMS AMMUNITION FACTORY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pic>
        <p:nvPicPr>
          <p:cNvPr id="7" name="Picture 6" descr="An aerial view of a city&#10;&#10;Description automatically generated">
            <a:extLst>
              <a:ext uri="{FF2B5EF4-FFF2-40B4-BE49-F238E27FC236}">
                <a16:creationId xmlns:a16="http://schemas.microsoft.com/office/drawing/2014/main" id="{632E1E5F-301F-49E1-84AB-6DD6C576FB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67"/>
          <a:stretch/>
        </p:blipFill>
        <p:spPr>
          <a:xfrm>
            <a:off x="13643" y="781142"/>
            <a:ext cx="7032814" cy="38702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F64390C-85FD-40CD-9B5B-91A5DEA8B196}"/>
              </a:ext>
            </a:extLst>
          </p:cNvPr>
          <p:cNvSpPr/>
          <p:nvPr/>
        </p:nvSpPr>
        <p:spPr>
          <a:xfrm>
            <a:off x="5013325" y="2241550"/>
            <a:ext cx="1812925" cy="739775"/>
          </a:xfrm>
          <a:custGeom>
            <a:avLst/>
            <a:gdLst>
              <a:gd name="connsiteX0" fmla="*/ 692150 w 1812925"/>
              <a:gd name="connsiteY0" fmla="*/ 92075 h 739775"/>
              <a:gd name="connsiteX1" fmla="*/ 454025 w 1812925"/>
              <a:gd name="connsiteY1" fmla="*/ 193675 h 739775"/>
              <a:gd name="connsiteX2" fmla="*/ 390525 w 1812925"/>
              <a:gd name="connsiteY2" fmla="*/ 209550 h 739775"/>
              <a:gd name="connsiteX3" fmla="*/ 342900 w 1812925"/>
              <a:gd name="connsiteY3" fmla="*/ 231775 h 739775"/>
              <a:gd name="connsiteX4" fmla="*/ 314325 w 1812925"/>
              <a:gd name="connsiteY4" fmla="*/ 273050 h 739775"/>
              <a:gd name="connsiteX5" fmla="*/ 34925 w 1812925"/>
              <a:gd name="connsiteY5" fmla="*/ 422275 h 739775"/>
              <a:gd name="connsiteX6" fmla="*/ 0 w 1812925"/>
              <a:gd name="connsiteY6" fmla="*/ 479425 h 739775"/>
              <a:gd name="connsiteX7" fmla="*/ 635000 w 1812925"/>
              <a:gd name="connsiteY7" fmla="*/ 631825 h 739775"/>
              <a:gd name="connsiteX8" fmla="*/ 777875 w 1812925"/>
              <a:gd name="connsiteY8" fmla="*/ 631825 h 739775"/>
              <a:gd name="connsiteX9" fmla="*/ 930275 w 1812925"/>
              <a:gd name="connsiteY9" fmla="*/ 708025 h 739775"/>
              <a:gd name="connsiteX10" fmla="*/ 1152525 w 1812925"/>
              <a:gd name="connsiteY10" fmla="*/ 739775 h 739775"/>
              <a:gd name="connsiteX11" fmla="*/ 1508125 w 1812925"/>
              <a:gd name="connsiteY11" fmla="*/ 549275 h 739775"/>
              <a:gd name="connsiteX12" fmla="*/ 1549400 w 1812925"/>
              <a:gd name="connsiteY12" fmla="*/ 504825 h 739775"/>
              <a:gd name="connsiteX13" fmla="*/ 1812925 w 1812925"/>
              <a:gd name="connsiteY13" fmla="*/ 333375 h 739775"/>
              <a:gd name="connsiteX14" fmla="*/ 1606550 w 1812925"/>
              <a:gd name="connsiteY14" fmla="*/ 279400 h 739775"/>
              <a:gd name="connsiteX15" fmla="*/ 1454150 w 1812925"/>
              <a:gd name="connsiteY15" fmla="*/ 244475 h 739775"/>
              <a:gd name="connsiteX16" fmla="*/ 1460500 w 1812925"/>
              <a:gd name="connsiteY16" fmla="*/ 152400 h 739775"/>
              <a:gd name="connsiteX17" fmla="*/ 1546225 w 1812925"/>
              <a:gd name="connsiteY17" fmla="*/ 155575 h 739775"/>
              <a:gd name="connsiteX18" fmla="*/ 1527175 w 1812925"/>
              <a:gd name="connsiteY18" fmla="*/ 66675 h 739775"/>
              <a:gd name="connsiteX19" fmla="*/ 1473200 w 1812925"/>
              <a:gd name="connsiteY19" fmla="*/ 25400 h 739775"/>
              <a:gd name="connsiteX20" fmla="*/ 1362075 w 1812925"/>
              <a:gd name="connsiteY20" fmla="*/ 34925 h 739775"/>
              <a:gd name="connsiteX21" fmla="*/ 1343025 w 1812925"/>
              <a:gd name="connsiteY21" fmla="*/ 57150 h 739775"/>
              <a:gd name="connsiteX22" fmla="*/ 1339850 w 1812925"/>
              <a:gd name="connsiteY22" fmla="*/ 92075 h 739775"/>
              <a:gd name="connsiteX23" fmla="*/ 1260475 w 1812925"/>
              <a:gd name="connsiteY23" fmla="*/ 117475 h 739775"/>
              <a:gd name="connsiteX24" fmla="*/ 1238250 w 1812925"/>
              <a:gd name="connsiteY24" fmla="*/ 193675 h 739775"/>
              <a:gd name="connsiteX25" fmla="*/ 939800 w 1812925"/>
              <a:gd name="connsiteY25" fmla="*/ 127000 h 739775"/>
              <a:gd name="connsiteX26" fmla="*/ 917575 w 1812925"/>
              <a:gd name="connsiteY26" fmla="*/ 15875 h 739775"/>
              <a:gd name="connsiteX27" fmla="*/ 812800 w 1812925"/>
              <a:gd name="connsiteY27" fmla="*/ 0 h 739775"/>
              <a:gd name="connsiteX28" fmla="*/ 749300 w 1812925"/>
              <a:gd name="connsiteY28" fmla="*/ 38100 h 739775"/>
              <a:gd name="connsiteX29" fmla="*/ 692150 w 1812925"/>
              <a:gd name="connsiteY29" fmla="*/ 92075 h 739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812925" h="739775">
                <a:moveTo>
                  <a:pt x="692150" y="92075"/>
                </a:moveTo>
                <a:lnTo>
                  <a:pt x="454025" y="193675"/>
                </a:lnTo>
                <a:lnTo>
                  <a:pt x="390525" y="209550"/>
                </a:lnTo>
                <a:lnTo>
                  <a:pt x="342900" y="231775"/>
                </a:lnTo>
                <a:lnTo>
                  <a:pt x="314325" y="273050"/>
                </a:lnTo>
                <a:lnTo>
                  <a:pt x="34925" y="422275"/>
                </a:lnTo>
                <a:lnTo>
                  <a:pt x="0" y="479425"/>
                </a:lnTo>
                <a:lnTo>
                  <a:pt x="635000" y="631825"/>
                </a:lnTo>
                <a:lnTo>
                  <a:pt x="777875" y="631825"/>
                </a:lnTo>
                <a:lnTo>
                  <a:pt x="930275" y="708025"/>
                </a:lnTo>
                <a:lnTo>
                  <a:pt x="1152525" y="739775"/>
                </a:lnTo>
                <a:lnTo>
                  <a:pt x="1508125" y="549275"/>
                </a:lnTo>
                <a:lnTo>
                  <a:pt x="1549400" y="504825"/>
                </a:lnTo>
                <a:lnTo>
                  <a:pt x="1812925" y="333375"/>
                </a:lnTo>
                <a:lnTo>
                  <a:pt x="1606550" y="279400"/>
                </a:lnTo>
                <a:lnTo>
                  <a:pt x="1454150" y="244475"/>
                </a:lnTo>
                <a:lnTo>
                  <a:pt x="1460500" y="152400"/>
                </a:lnTo>
                <a:lnTo>
                  <a:pt x="1546225" y="155575"/>
                </a:lnTo>
                <a:lnTo>
                  <a:pt x="1527175" y="66675"/>
                </a:lnTo>
                <a:lnTo>
                  <a:pt x="1473200" y="25400"/>
                </a:lnTo>
                <a:lnTo>
                  <a:pt x="1362075" y="34925"/>
                </a:lnTo>
                <a:lnTo>
                  <a:pt x="1343025" y="57150"/>
                </a:lnTo>
                <a:lnTo>
                  <a:pt x="1339850" y="92075"/>
                </a:lnTo>
                <a:lnTo>
                  <a:pt x="1260475" y="117475"/>
                </a:lnTo>
                <a:lnTo>
                  <a:pt x="1238250" y="193675"/>
                </a:lnTo>
                <a:lnTo>
                  <a:pt x="939800" y="127000"/>
                </a:lnTo>
                <a:lnTo>
                  <a:pt x="917575" y="15875"/>
                </a:lnTo>
                <a:lnTo>
                  <a:pt x="812800" y="0"/>
                </a:lnTo>
                <a:lnTo>
                  <a:pt x="749300" y="38100"/>
                </a:lnTo>
                <a:lnTo>
                  <a:pt x="692150" y="92075"/>
                </a:lnTo>
                <a:close/>
              </a:path>
            </a:pathLst>
          </a:custGeom>
          <a:solidFill>
            <a:srgbClr val="FF0000">
              <a:alpha val="18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1672419-B08C-4931-9769-E7F29A12441B}"/>
              </a:ext>
            </a:extLst>
          </p:cNvPr>
          <p:cNvSpPr/>
          <p:nvPr/>
        </p:nvSpPr>
        <p:spPr>
          <a:xfrm>
            <a:off x="194406" y="1476375"/>
            <a:ext cx="6835044" cy="2778125"/>
          </a:xfrm>
          <a:custGeom>
            <a:avLst/>
            <a:gdLst>
              <a:gd name="connsiteX0" fmla="*/ 2444 w 6835044"/>
              <a:gd name="connsiteY0" fmla="*/ 1190625 h 2778125"/>
              <a:gd name="connsiteX1" fmla="*/ 669194 w 6835044"/>
              <a:gd name="connsiteY1" fmla="*/ 965200 h 2778125"/>
              <a:gd name="connsiteX2" fmla="*/ 672369 w 6835044"/>
              <a:gd name="connsiteY2" fmla="*/ 908050 h 2778125"/>
              <a:gd name="connsiteX3" fmla="*/ 958119 w 6835044"/>
              <a:gd name="connsiteY3" fmla="*/ 819150 h 2778125"/>
              <a:gd name="connsiteX4" fmla="*/ 958119 w 6835044"/>
              <a:gd name="connsiteY4" fmla="*/ 803275 h 2778125"/>
              <a:gd name="connsiteX5" fmla="*/ 1408969 w 6835044"/>
              <a:gd name="connsiteY5" fmla="*/ 644525 h 2778125"/>
              <a:gd name="connsiteX6" fmla="*/ 1501044 w 6835044"/>
              <a:gd name="connsiteY6" fmla="*/ 644525 h 2778125"/>
              <a:gd name="connsiteX7" fmla="*/ 1535969 w 6835044"/>
              <a:gd name="connsiteY7" fmla="*/ 625475 h 2778125"/>
              <a:gd name="connsiteX8" fmla="*/ 1535969 w 6835044"/>
              <a:gd name="connsiteY8" fmla="*/ 498475 h 2778125"/>
              <a:gd name="connsiteX9" fmla="*/ 2336069 w 6835044"/>
              <a:gd name="connsiteY9" fmla="*/ 228600 h 2778125"/>
              <a:gd name="connsiteX10" fmla="*/ 2494819 w 6835044"/>
              <a:gd name="connsiteY10" fmla="*/ 273050 h 2778125"/>
              <a:gd name="connsiteX11" fmla="*/ 2961544 w 6835044"/>
              <a:gd name="connsiteY11" fmla="*/ 92075 h 2778125"/>
              <a:gd name="connsiteX12" fmla="*/ 3186969 w 6835044"/>
              <a:gd name="connsiteY12" fmla="*/ 114300 h 2778125"/>
              <a:gd name="connsiteX13" fmla="*/ 3310794 w 6835044"/>
              <a:gd name="connsiteY13" fmla="*/ 60325 h 2778125"/>
              <a:gd name="connsiteX14" fmla="*/ 3504469 w 6835044"/>
              <a:gd name="connsiteY14" fmla="*/ 95250 h 2778125"/>
              <a:gd name="connsiteX15" fmla="*/ 3758469 w 6835044"/>
              <a:gd name="connsiteY15" fmla="*/ 0 h 2778125"/>
              <a:gd name="connsiteX16" fmla="*/ 4275994 w 6835044"/>
              <a:gd name="connsiteY16" fmla="*/ 123825 h 2778125"/>
              <a:gd name="connsiteX17" fmla="*/ 4320444 w 6835044"/>
              <a:gd name="connsiteY17" fmla="*/ 152400 h 2778125"/>
              <a:gd name="connsiteX18" fmla="*/ 3996594 w 6835044"/>
              <a:gd name="connsiteY18" fmla="*/ 292100 h 2778125"/>
              <a:gd name="connsiteX19" fmla="*/ 4482369 w 6835044"/>
              <a:gd name="connsiteY19" fmla="*/ 377825 h 2778125"/>
              <a:gd name="connsiteX20" fmla="*/ 4469669 w 6835044"/>
              <a:gd name="connsiteY20" fmla="*/ 415925 h 2778125"/>
              <a:gd name="connsiteX21" fmla="*/ 5574569 w 6835044"/>
              <a:gd name="connsiteY21" fmla="*/ 622300 h 2778125"/>
              <a:gd name="connsiteX22" fmla="*/ 5536469 w 6835044"/>
              <a:gd name="connsiteY22" fmla="*/ 695325 h 2778125"/>
              <a:gd name="connsiteX23" fmla="*/ 5511069 w 6835044"/>
              <a:gd name="connsiteY23" fmla="*/ 723900 h 2778125"/>
              <a:gd name="connsiteX24" fmla="*/ 6060344 w 6835044"/>
              <a:gd name="connsiteY24" fmla="*/ 828675 h 2778125"/>
              <a:gd name="connsiteX25" fmla="*/ 6073044 w 6835044"/>
              <a:gd name="connsiteY25" fmla="*/ 806450 h 2778125"/>
              <a:gd name="connsiteX26" fmla="*/ 6200044 w 6835044"/>
              <a:gd name="connsiteY26" fmla="*/ 774700 h 2778125"/>
              <a:gd name="connsiteX27" fmla="*/ 6323869 w 6835044"/>
              <a:gd name="connsiteY27" fmla="*/ 777875 h 2778125"/>
              <a:gd name="connsiteX28" fmla="*/ 6368319 w 6835044"/>
              <a:gd name="connsiteY28" fmla="*/ 831850 h 2778125"/>
              <a:gd name="connsiteX29" fmla="*/ 6635019 w 6835044"/>
              <a:gd name="connsiteY29" fmla="*/ 885825 h 2778125"/>
              <a:gd name="connsiteX30" fmla="*/ 6615969 w 6835044"/>
              <a:gd name="connsiteY30" fmla="*/ 939800 h 2778125"/>
              <a:gd name="connsiteX31" fmla="*/ 6835044 w 6835044"/>
              <a:gd name="connsiteY31" fmla="*/ 1028700 h 2778125"/>
              <a:gd name="connsiteX32" fmla="*/ 6835044 w 6835044"/>
              <a:gd name="connsiteY32" fmla="*/ 1162050 h 2778125"/>
              <a:gd name="connsiteX33" fmla="*/ 5133244 w 6835044"/>
              <a:gd name="connsiteY33" fmla="*/ 2047875 h 2778125"/>
              <a:gd name="connsiteX34" fmla="*/ 5057044 w 6835044"/>
              <a:gd name="connsiteY34" fmla="*/ 2076450 h 2778125"/>
              <a:gd name="connsiteX35" fmla="*/ 4974494 w 6835044"/>
              <a:gd name="connsiteY35" fmla="*/ 2076450 h 2778125"/>
              <a:gd name="connsiteX36" fmla="*/ 4939569 w 6835044"/>
              <a:gd name="connsiteY36" fmla="*/ 2136775 h 2778125"/>
              <a:gd name="connsiteX37" fmla="*/ 4866544 w 6835044"/>
              <a:gd name="connsiteY37" fmla="*/ 2168525 h 2778125"/>
              <a:gd name="connsiteX38" fmla="*/ 4828444 w 6835044"/>
              <a:gd name="connsiteY38" fmla="*/ 2273300 h 2778125"/>
              <a:gd name="connsiteX39" fmla="*/ 3983894 w 6835044"/>
              <a:gd name="connsiteY39" fmla="*/ 2778125 h 2778125"/>
              <a:gd name="connsiteX40" fmla="*/ 3132994 w 6835044"/>
              <a:gd name="connsiteY40" fmla="*/ 2460625 h 2778125"/>
              <a:gd name="connsiteX41" fmla="*/ 2539269 w 6835044"/>
              <a:gd name="connsiteY41" fmla="*/ 2260600 h 2778125"/>
              <a:gd name="connsiteX42" fmla="*/ 2263044 w 6835044"/>
              <a:gd name="connsiteY42" fmla="*/ 2365375 h 2778125"/>
              <a:gd name="connsiteX43" fmla="*/ 1323244 w 6835044"/>
              <a:gd name="connsiteY43" fmla="*/ 2038350 h 2778125"/>
              <a:gd name="connsiteX44" fmla="*/ 558069 w 6835044"/>
              <a:gd name="connsiteY44" fmla="*/ 2359025 h 2778125"/>
              <a:gd name="connsiteX45" fmla="*/ 418369 w 6835044"/>
              <a:gd name="connsiteY45" fmla="*/ 2403475 h 2778125"/>
              <a:gd name="connsiteX46" fmla="*/ 2444 w 6835044"/>
              <a:gd name="connsiteY46" fmla="*/ 2266950 h 2778125"/>
              <a:gd name="connsiteX47" fmla="*/ 2444 w 6835044"/>
              <a:gd name="connsiteY47" fmla="*/ 1190625 h 277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835044" h="2778125">
                <a:moveTo>
                  <a:pt x="2444" y="1190625"/>
                </a:moveTo>
                <a:lnTo>
                  <a:pt x="669194" y="965200"/>
                </a:lnTo>
                <a:lnTo>
                  <a:pt x="672369" y="908050"/>
                </a:lnTo>
                <a:lnTo>
                  <a:pt x="958119" y="819150"/>
                </a:lnTo>
                <a:lnTo>
                  <a:pt x="958119" y="803275"/>
                </a:lnTo>
                <a:lnTo>
                  <a:pt x="1408969" y="644525"/>
                </a:lnTo>
                <a:lnTo>
                  <a:pt x="1501044" y="644525"/>
                </a:lnTo>
                <a:lnTo>
                  <a:pt x="1535969" y="625475"/>
                </a:lnTo>
                <a:lnTo>
                  <a:pt x="1535969" y="498475"/>
                </a:lnTo>
                <a:lnTo>
                  <a:pt x="2336069" y="228600"/>
                </a:lnTo>
                <a:lnTo>
                  <a:pt x="2494819" y="273050"/>
                </a:lnTo>
                <a:lnTo>
                  <a:pt x="2961544" y="92075"/>
                </a:lnTo>
                <a:lnTo>
                  <a:pt x="3186969" y="114300"/>
                </a:lnTo>
                <a:lnTo>
                  <a:pt x="3310794" y="60325"/>
                </a:lnTo>
                <a:lnTo>
                  <a:pt x="3504469" y="95250"/>
                </a:lnTo>
                <a:lnTo>
                  <a:pt x="3758469" y="0"/>
                </a:lnTo>
                <a:lnTo>
                  <a:pt x="4275994" y="123825"/>
                </a:lnTo>
                <a:lnTo>
                  <a:pt x="4320444" y="152400"/>
                </a:lnTo>
                <a:lnTo>
                  <a:pt x="3996594" y="292100"/>
                </a:lnTo>
                <a:lnTo>
                  <a:pt x="4482369" y="377825"/>
                </a:lnTo>
                <a:lnTo>
                  <a:pt x="4469669" y="415925"/>
                </a:lnTo>
                <a:lnTo>
                  <a:pt x="5574569" y="622300"/>
                </a:lnTo>
                <a:lnTo>
                  <a:pt x="5536469" y="695325"/>
                </a:lnTo>
                <a:lnTo>
                  <a:pt x="5511069" y="723900"/>
                </a:lnTo>
                <a:lnTo>
                  <a:pt x="6060344" y="828675"/>
                </a:lnTo>
                <a:lnTo>
                  <a:pt x="6073044" y="806450"/>
                </a:lnTo>
                <a:lnTo>
                  <a:pt x="6200044" y="774700"/>
                </a:lnTo>
                <a:lnTo>
                  <a:pt x="6323869" y="777875"/>
                </a:lnTo>
                <a:lnTo>
                  <a:pt x="6368319" y="831850"/>
                </a:lnTo>
                <a:lnTo>
                  <a:pt x="6635019" y="885825"/>
                </a:lnTo>
                <a:lnTo>
                  <a:pt x="6615969" y="939800"/>
                </a:lnTo>
                <a:lnTo>
                  <a:pt x="6835044" y="1028700"/>
                </a:lnTo>
                <a:lnTo>
                  <a:pt x="6835044" y="1162050"/>
                </a:lnTo>
                <a:lnTo>
                  <a:pt x="5133244" y="2047875"/>
                </a:lnTo>
                <a:lnTo>
                  <a:pt x="5057044" y="2076450"/>
                </a:lnTo>
                <a:lnTo>
                  <a:pt x="4974494" y="2076450"/>
                </a:lnTo>
                <a:lnTo>
                  <a:pt x="4939569" y="2136775"/>
                </a:lnTo>
                <a:lnTo>
                  <a:pt x="4866544" y="2168525"/>
                </a:lnTo>
                <a:lnTo>
                  <a:pt x="4828444" y="2273300"/>
                </a:lnTo>
                <a:lnTo>
                  <a:pt x="3983894" y="2778125"/>
                </a:lnTo>
                <a:lnTo>
                  <a:pt x="3132994" y="2460625"/>
                </a:lnTo>
                <a:lnTo>
                  <a:pt x="2539269" y="2260600"/>
                </a:lnTo>
                <a:lnTo>
                  <a:pt x="2263044" y="2365375"/>
                </a:lnTo>
                <a:lnTo>
                  <a:pt x="1323244" y="2038350"/>
                </a:lnTo>
                <a:lnTo>
                  <a:pt x="558069" y="2359025"/>
                </a:lnTo>
                <a:lnTo>
                  <a:pt x="418369" y="2403475"/>
                </a:lnTo>
                <a:lnTo>
                  <a:pt x="2444" y="2266950"/>
                </a:lnTo>
                <a:cubicBezTo>
                  <a:pt x="327" y="1912408"/>
                  <a:pt x="-1789" y="1557867"/>
                  <a:pt x="2444" y="1190625"/>
                </a:cubicBezTo>
                <a:close/>
              </a:path>
            </a:pathLst>
          </a:custGeom>
          <a:solidFill>
            <a:schemeClr val="tx1">
              <a:alpha val="1000"/>
            </a:scheme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4ED3553E-8C1B-486F-8179-B08C1505A26D}"/>
              </a:ext>
            </a:extLst>
          </p:cNvPr>
          <p:cNvSpPr/>
          <p:nvPr/>
        </p:nvSpPr>
        <p:spPr>
          <a:xfrm>
            <a:off x="1043608" y="1000696"/>
            <a:ext cx="1008112" cy="346918"/>
          </a:xfrm>
          <a:prstGeom prst="wedgeRectCallout">
            <a:avLst>
              <a:gd name="adj1" fmla="val 79320"/>
              <a:gd name="adj2" fmla="val 210762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Assembly Buildings</a:t>
            </a:r>
            <a:endParaRPr lang="is-IS" sz="800" dirty="0"/>
          </a:p>
        </p:txBody>
      </p:sp>
      <p:sp>
        <p:nvSpPr>
          <p:cNvPr id="48" name="Speech Bubble: Rectangle 47">
            <a:extLst>
              <a:ext uri="{FF2B5EF4-FFF2-40B4-BE49-F238E27FC236}">
                <a16:creationId xmlns:a16="http://schemas.microsoft.com/office/drawing/2014/main" id="{587F3F5A-3667-4B05-9734-5344379E8559}"/>
              </a:ext>
            </a:extLst>
          </p:cNvPr>
          <p:cNvSpPr/>
          <p:nvPr/>
        </p:nvSpPr>
        <p:spPr>
          <a:xfrm>
            <a:off x="3275856" y="768573"/>
            <a:ext cx="864096" cy="346918"/>
          </a:xfrm>
          <a:prstGeom prst="wedgeRectCallout">
            <a:avLst>
              <a:gd name="adj1" fmla="val -44453"/>
              <a:gd name="adj2" fmla="val 197949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Administration Building</a:t>
            </a:r>
            <a:endParaRPr lang="is-IS" sz="800" dirty="0"/>
          </a:p>
        </p:txBody>
      </p:sp>
      <p:sp>
        <p:nvSpPr>
          <p:cNvPr id="57" name="Speech Bubble: Rectangle 56">
            <a:extLst>
              <a:ext uri="{FF2B5EF4-FFF2-40B4-BE49-F238E27FC236}">
                <a16:creationId xmlns:a16="http://schemas.microsoft.com/office/drawing/2014/main" id="{E8C818AB-3F48-4829-933E-4AA8B2A04A5B}"/>
              </a:ext>
            </a:extLst>
          </p:cNvPr>
          <p:cNvSpPr/>
          <p:nvPr/>
        </p:nvSpPr>
        <p:spPr>
          <a:xfrm>
            <a:off x="2267744" y="3734124"/>
            <a:ext cx="1008112" cy="346918"/>
          </a:xfrm>
          <a:prstGeom prst="wedgeRectCallout">
            <a:avLst>
              <a:gd name="adj1" fmla="val 110814"/>
              <a:gd name="adj2" fmla="val -83933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facilities</a:t>
            </a:r>
            <a:endParaRPr lang="is-IS" sz="800" dirty="0"/>
          </a:p>
        </p:txBody>
      </p:sp>
      <p:sp>
        <p:nvSpPr>
          <p:cNvPr id="58" name="Speech Bubble: Rectangle 57">
            <a:extLst>
              <a:ext uri="{FF2B5EF4-FFF2-40B4-BE49-F238E27FC236}">
                <a16:creationId xmlns:a16="http://schemas.microsoft.com/office/drawing/2014/main" id="{C7EFE8F9-614E-433A-B5EE-9D5B3493F82E}"/>
              </a:ext>
            </a:extLst>
          </p:cNvPr>
          <p:cNvSpPr/>
          <p:nvPr/>
        </p:nvSpPr>
        <p:spPr>
          <a:xfrm>
            <a:off x="710301" y="3676558"/>
            <a:ext cx="1008112" cy="346918"/>
          </a:xfrm>
          <a:prstGeom prst="wedgeRectCallout">
            <a:avLst>
              <a:gd name="adj1" fmla="val 66092"/>
              <a:gd name="adj2" fmla="val -146167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facilities</a:t>
            </a:r>
            <a:endParaRPr lang="is-IS" sz="800" dirty="0"/>
          </a:p>
        </p:txBody>
      </p:sp>
      <p:sp>
        <p:nvSpPr>
          <p:cNvPr id="59" name="Speech Bubble: Rectangle 58">
            <a:extLst>
              <a:ext uri="{FF2B5EF4-FFF2-40B4-BE49-F238E27FC236}">
                <a16:creationId xmlns:a16="http://schemas.microsoft.com/office/drawing/2014/main" id="{44E52D08-BD9C-4D5E-8795-61CCB3814DE7}"/>
              </a:ext>
            </a:extLst>
          </p:cNvPr>
          <p:cNvSpPr/>
          <p:nvPr/>
        </p:nvSpPr>
        <p:spPr>
          <a:xfrm>
            <a:off x="5796136" y="3503099"/>
            <a:ext cx="1008112" cy="346918"/>
          </a:xfrm>
          <a:prstGeom prst="wedgeRectCallout">
            <a:avLst>
              <a:gd name="adj1" fmla="val -117521"/>
              <a:gd name="adj2" fmla="val -139760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Logistical Support Buildings</a:t>
            </a:r>
            <a:endParaRPr lang="is-IS" sz="800" dirty="0"/>
          </a:p>
        </p:txBody>
      </p:sp>
      <p:sp>
        <p:nvSpPr>
          <p:cNvPr id="60" name="Speech Bubble: Rectangle 59">
            <a:extLst>
              <a:ext uri="{FF2B5EF4-FFF2-40B4-BE49-F238E27FC236}">
                <a16:creationId xmlns:a16="http://schemas.microsoft.com/office/drawing/2014/main" id="{54634834-51FD-4B01-86E8-226A2623F7FC}"/>
              </a:ext>
            </a:extLst>
          </p:cNvPr>
          <p:cNvSpPr/>
          <p:nvPr/>
        </p:nvSpPr>
        <p:spPr>
          <a:xfrm>
            <a:off x="5220072" y="1311549"/>
            <a:ext cx="1008112" cy="346918"/>
          </a:xfrm>
          <a:prstGeom prst="wedgeRectCallout">
            <a:avLst>
              <a:gd name="adj1" fmla="val -72169"/>
              <a:gd name="adj2" fmla="val 170494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Assembly Building</a:t>
            </a:r>
            <a:endParaRPr lang="is-IS" sz="800" dirty="0"/>
          </a:p>
        </p:txBody>
      </p:sp>
      <p:sp>
        <p:nvSpPr>
          <p:cNvPr id="61" name="Speech Bubble: Rectangle 60">
            <a:extLst>
              <a:ext uri="{FF2B5EF4-FFF2-40B4-BE49-F238E27FC236}">
                <a16:creationId xmlns:a16="http://schemas.microsoft.com/office/drawing/2014/main" id="{1A5396F1-7CF4-4E11-B8C4-704D312E16D2}"/>
              </a:ext>
            </a:extLst>
          </p:cNvPr>
          <p:cNvSpPr/>
          <p:nvPr/>
        </p:nvSpPr>
        <p:spPr>
          <a:xfrm>
            <a:off x="5940152" y="1756338"/>
            <a:ext cx="1008112" cy="346918"/>
          </a:xfrm>
          <a:prstGeom prst="wedgeRectCallout">
            <a:avLst>
              <a:gd name="adj1" fmla="val -49492"/>
              <a:gd name="adj2" fmla="val 175985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Chemical precursor tanks</a:t>
            </a:r>
            <a:endParaRPr lang="is-IS" sz="800" dirty="0"/>
          </a:p>
        </p:txBody>
      </p:sp>
      <p:sp>
        <p:nvSpPr>
          <p:cNvPr id="62" name="Speech Bubble: Rectangle 61">
            <a:extLst>
              <a:ext uri="{FF2B5EF4-FFF2-40B4-BE49-F238E27FC236}">
                <a16:creationId xmlns:a16="http://schemas.microsoft.com/office/drawing/2014/main" id="{06B40513-4511-4C0F-B7E2-E4AB8F3FCB82}"/>
              </a:ext>
            </a:extLst>
          </p:cNvPr>
          <p:cNvSpPr/>
          <p:nvPr/>
        </p:nvSpPr>
        <p:spPr>
          <a:xfrm>
            <a:off x="1547664" y="2643757"/>
            <a:ext cx="1008112" cy="221679"/>
          </a:xfrm>
          <a:prstGeom prst="wedgeRectCallout">
            <a:avLst>
              <a:gd name="adj1" fmla="val 162465"/>
              <a:gd name="adj2" fmla="val 79888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a-g rockets which includes MSLR artillery rockets. 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facility is embedded within a highly dense civilian population and thus poses significant CDC.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assembly buildings are made of reinforced concrete which require at least a </a:t>
            </a:r>
            <a:r>
              <a:rPr lang="en-US" sz="1000">
                <a:latin typeface="Arial" panose="020B0604020202020204" pitchFamily="34" charset="0"/>
                <a:cs typeface="Times New Roman" panose="02020603050405020304" pitchFamily="18" charset="0"/>
              </a:rPr>
              <a:t>2000lb bomb.</a:t>
            </a:r>
            <a:endParaRPr lang="pl-PL" sz="1000" dirty="0"/>
          </a:p>
        </p:txBody>
      </p:sp>
      <p:sp>
        <p:nvSpPr>
          <p:cNvPr id="22" name="Pil opp 2">
            <a:extLst>
              <a:ext uri="{FF2B5EF4-FFF2-40B4-BE49-F238E27FC236}">
                <a16:creationId xmlns:a16="http://schemas.microsoft.com/office/drawing/2014/main" id="{B2B5AD88-6916-4D44-A2CB-083E7D387795}"/>
              </a:ext>
            </a:extLst>
          </p:cNvPr>
          <p:cNvSpPr/>
          <p:nvPr/>
        </p:nvSpPr>
        <p:spPr>
          <a:xfrm rot="17239214">
            <a:off x="6438394" y="88561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D04FF2-C561-43FF-8731-D9610C58A768}"/>
              </a:ext>
            </a:extLst>
          </p:cNvPr>
          <p:cNvCxnSpPr/>
          <p:nvPr/>
        </p:nvCxnSpPr>
        <p:spPr>
          <a:xfrm>
            <a:off x="1907704" y="1929797"/>
            <a:ext cx="549879" cy="13789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EA7B6D-5A9D-425C-9782-A27F744AC636}"/>
              </a:ext>
            </a:extLst>
          </p:cNvPr>
          <p:cNvCxnSpPr/>
          <p:nvPr/>
        </p:nvCxnSpPr>
        <p:spPr>
          <a:xfrm>
            <a:off x="2339752" y="1756338"/>
            <a:ext cx="549879" cy="13789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6D070EB-72D3-4B90-8D73-A583DE2E4586}"/>
              </a:ext>
            </a:extLst>
          </p:cNvPr>
          <p:cNvCxnSpPr>
            <a:cxnSpLocks/>
          </p:cNvCxnSpPr>
          <p:nvPr/>
        </p:nvCxnSpPr>
        <p:spPr>
          <a:xfrm>
            <a:off x="2889631" y="1894235"/>
            <a:ext cx="0" cy="12876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A6C5E54-9336-4186-ABED-C21BC9E214D3}"/>
              </a:ext>
            </a:extLst>
          </p:cNvPr>
          <p:cNvCxnSpPr>
            <a:cxnSpLocks/>
          </p:cNvCxnSpPr>
          <p:nvPr/>
        </p:nvCxnSpPr>
        <p:spPr>
          <a:xfrm>
            <a:off x="2465184" y="2067694"/>
            <a:ext cx="0" cy="144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CE82302-AF9A-427A-96AC-C0ADE9710497}"/>
              </a:ext>
            </a:extLst>
          </p:cNvPr>
          <p:cNvCxnSpPr>
            <a:cxnSpLocks/>
            <a:endCxn id="10" idx="6"/>
          </p:cNvCxnSpPr>
          <p:nvPr/>
        </p:nvCxnSpPr>
        <p:spPr>
          <a:xfrm flipH="1" flipV="1">
            <a:off x="1695450" y="2120900"/>
            <a:ext cx="644302" cy="16281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1F8CF7D-7263-4329-BC88-1E525BC41BAF}"/>
              </a:ext>
            </a:extLst>
          </p:cNvPr>
          <p:cNvCxnSpPr>
            <a:cxnSpLocks/>
          </p:cNvCxnSpPr>
          <p:nvPr/>
        </p:nvCxnSpPr>
        <p:spPr>
          <a:xfrm flipH="1" flipV="1">
            <a:off x="2647806" y="2059061"/>
            <a:ext cx="81176" cy="2140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0EA5B42-D121-4323-BF4B-7666C0FCC573}"/>
              </a:ext>
            </a:extLst>
          </p:cNvPr>
          <p:cNvCxnSpPr>
            <a:cxnSpLocks/>
          </p:cNvCxnSpPr>
          <p:nvPr/>
        </p:nvCxnSpPr>
        <p:spPr>
          <a:xfrm flipH="1">
            <a:off x="2728982" y="1958615"/>
            <a:ext cx="330850" cy="12185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38BBDEE-1EA3-4315-A29E-2BAF80C54593}"/>
              </a:ext>
            </a:extLst>
          </p:cNvPr>
          <p:cNvCxnSpPr>
            <a:cxnSpLocks/>
          </p:cNvCxnSpPr>
          <p:nvPr/>
        </p:nvCxnSpPr>
        <p:spPr>
          <a:xfrm flipH="1" flipV="1">
            <a:off x="3059832" y="1810199"/>
            <a:ext cx="10563" cy="1484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D02E7D2-ECF9-4902-830A-44DB2A474B84}"/>
              </a:ext>
            </a:extLst>
          </p:cNvPr>
          <p:cNvCxnSpPr>
            <a:cxnSpLocks/>
            <a:endCxn id="10" idx="10"/>
          </p:cNvCxnSpPr>
          <p:nvPr/>
        </p:nvCxnSpPr>
        <p:spPr>
          <a:xfrm flipH="1" flipV="1">
            <a:off x="2689225" y="1749425"/>
            <a:ext cx="381169" cy="7586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8E0F5AC-C8C9-4831-B5AE-0F693DEA1431}"/>
              </a:ext>
            </a:extLst>
          </p:cNvPr>
          <p:cNvCxnSpPr>
            <a:cxnSpLocks/>
          </p:cNvCxnSpPr>
          <p:nvPr/>
        </p:nvCxnSpPr>
        <p:spPr>
          <a:xfrm flipH="1" flipV="1">
            <a:off x="2058787" y="1869873"/>
            <a:ext cx="568996" cy="128872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4D84D5B-C08F-4698-9E01-290DA22708C4}"/>
              </a:ext>
            </a:extLst>
          </p:cNvPr>
          <p:cNvCxnSpPr>
            <a:cxnSpLocks/>
          </p:cNvCxnSpPr>
          <p:nvPr/>
        </p:nvCxnSpPr>
        <p:spPr>
          <a:xfrm flipH="1" flipV="1">
            <a:off x="2638346" y="1998745"/>
            <a:ext cx="1" cy="13789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6B7E042-DF32-4DD9-8AA7-592C8F76D73A}"/>
              </a:ext>
            </a:extLst>
          </p:cNvPr>
          <p:cNvCxnSpPr>
            <a:cxnSpLocks/>
          </p:cNvCxnSpPr>
          <p:nvPr/>
        </p:nvCxnSpPr>
        <p:spPr>
          <a:xfrm flipH="1">
            <a:off x="2339752" y="2136643"/>
            <a:ext cx="308054" cy="13485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04E5770-B173-445C-BD50-C0660F8DE329}"/>
              </a:ext>
            </a:extLst>
          </p:cNvPr>
          <p:cNvCxnSpPr>
            <a:cxnSpLocks/>
          </p:cNvCxnSpPr>
          <p:nvPr/>
        </p:nvCxnSpPr>
        <p:spPr>
          <a:xfrm flipH="1">
            <a:off x="3270799" y="1706946"/>
            <a:ext cx="437106" cy="16292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47851B7-827B-49C7-8418-603D6FE31C21}"/>
              </a:ext>
            </a:extLst>
          </p:cNvPr>
          <p:cNvCxnSpPr>
            <a:cxnSpLocks/>
          </p:cNvCxnSpPr>
          <p:nvPr/>
        </p:nvCxnSpPr>
        <p:spPr>
          <a:xfrm>
            <a:off x="3070394" y="1825286"/>
            <a:ext cx="191900" cy="4389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B9C8383-F997-4C6E-AB0F-98E8F041C875}"/>
              </a:ext>
            </a:extLst>
          </p:cNvPr>
          <p:cNvCxnSpPr>
            <a:cxnSpLocks/>
          </p:cNvCxnSpPr>
          <p:nvPr/>
        </p:nvCxnSpPr>
        <p:spPr>
          <a:xfrm flipH="1">
            <a:off x="3070393" y="1691908"/>
            <a:ext cx="1" cy="13337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280C0D0-0924-40E6-A92D-F59D271D49CB}"/>
              </a:ext>
            </a:extLst>
          </p:cNvPr>
          <p:cNvCxnSpPr>
            <a:cxnSpLocks/>
            <a:stCxn id="10" idx="12"/>
          </p:cNvCxnSpPr>
          <p:nvPr/>
        </p:nvCxnSpPr>
        <p:spPr>
          <a:xfrm flipH="1">
            <a:off x="3078899" y="1590675"/>
            <a:ext cx="302476" cy="10978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518ABF5-9FB8-4183-B362-EEEB158FE130}"/>
              </a:ext>
            </a:extLst>
          </p:cNvPr>
          <p:cNvCxnSpPr>
            <a:cxnSpLocks/>
          </p:cNvCxnSpPr>
          <p:nvPr/>
        </p:nvCxnSpPr>
        <p:spPr>
          <a:xfrm>
            <a:off x="3071045" y="1693601"/>
            <a:ext cx="191900" cy="4389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B9ED6343-153A-4869-879E-50D79FF7C383}"/>
              </a:ext>
            </a:extLst>
          </p:cNvPr>
          <p:cNvCxnSpPr>
            <a:cxnSpLocks/>
            <a:endCxn id="10" idx="14"/>
          </p:cNvCxnSpPr>
          <p:nvPr/>
        </p:nvCxnSpPr>
        <p:spPr>
          <a:xfrm flipV="1">
            <a:off x="3251101" y="1571625"/>
            <a:ext cx="447774" cy="163102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491428D-1BA6-4F3A-8AC9-B4B57ABCBB48}"/>
              </a:ext>
            </a:extLst>
          </p:cNvPr>
          <p:cNvCxnSpPr>
            <a:cxnSpLocks/>
            <a:endCxn id="10" idx="14"/>
          </p:cNvCxnSpPr>
          <p:nvPr/>
        </p:nvCxnSpPr>
        <p:spPr>
          <a:xfrm flipH="1" flipV="1">
            <a:off x="3698875" y="1571625"/>
            <a:ext cx="7854" cy="13532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B79836AA-AB6E-4269-A6CA-8764E31D5887}"/>
              </a:ext>
            </a:extLst>
          </p:cNvPr>
          <p:cNvSpPr/>
          <p:nvPr/>
        </p:nvSpPr>
        <p:spPr>
          <a:xfrm>
            <a:off x="2067180" y="198632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7034DDBB-0BC3-4E1F-B15C-B32A0AE74D16}"/>
              </a:ext>
            </a:extLst>
          </p:cNvPr>
          <p:cNvSpPr/>
          <p:nvPr/>
        </p:nvSpPr>
        <p:spPr>
          <a:xfrm>
            <a:off x="2236545" y="192119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582E6911-689F-44E3-8963-593441BB93DF}"/>
              </a:ext>
            </a:extLst>
          </p:cNvPr>
          <p:cNvSpPr/>
          <p:nvPr/>
        </p:nvSpPr>
        <p:spPr>
          <a:xfrm>
            <a:off x="2524217" y="182548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7D84B5BD-9FE7-4B95-BC4F-6B925D9235A4}"/>
              </a:ext>
            </a:extLst>
          </p:cNvPr>
          <p:cNvSpPr/>
          <p:nvPr/>
        </p:nvSpPr>
        <p:spPr>
          <a:xfrm>
            <a:off x="2699863" y="17652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BB9EF690-5632-4DC3-A1BD-1432C7C57E20}"/>
              </a:ext>
            </a:extLst>
          </p:cNvPr>
          <p:cNvSpPr/>
          <p:nvPr/>
        </p:nvSpPr>
        <p:spPr>
          <a:xfrm>
            <a:off x="3357113" y="159498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id="{2D65FC0D-86E1-49E7-95A6-0556638422B5}"/>
              </a:ext>
            </a:extLst>
          </p:cNvPr>
          <p:cNvSpPr/>
          <p:nvPr/>
        </p:nvSpPr>
        <p:spPr>
          <a:xfrm>
            <a:off x="2492658" y="328811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9E8991F2-C876-4664-A0B8-6EFE3D4ACE8A}"/>
              </a:ext>
            </a:extLst>
          </p:cNvPr>
          <p:cNvSpPr/>
          <p:nvPr/>
        </p:nvSpPr>
        <p:spPr>
          <a:xfrm>
            <a:off x="2889631" y="307580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2AD60F3B-4982-49FF-9C16-9E091C5FB8B3}"/>
              </a:ext>
            </a:extLst>
          </p:cNvPr>
          <p:cNvSpPr/>
          <p:nvPr/>
        </p:nvSpPr>
        <p:spPr>
          <a:xfrm>
            <a:off x="3762070" y="366978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4" name="Isosceles Triangle 83">
            <a:extLst>
              <a:ext uri="{FF2B5EF4-FFF2-40B4-BE49-F238E27FC236}">
                <a16:creationId xmlns:a16="http://schemas.microsoft.com/office/drawing/2014/main" id="{8A251780-662B-4712-BC08-436909F1D091}"/>
              </a:ext>
            </a:extLst>
          </p:cNvPr>
          <p:cNvSpPr/>
          <p:nvPr/>
        </p:nvSpPr>
        <p:spPr>
          <a:xfrm>
            <a:off x="4124922" y="343584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id="{A2565A35-E69A-4305-B3AC-64E48B58D687}"/>
              </a:ext>
            </a:extLst>
          </p:cNvPr>
          <p:cNvSpPr/>
          <p:nvPr/>
        </p:nvSpPr>
        <p:spPr>
          <a:xfrm>
            <a:off x="4898112" y="203552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6" name="Isosceles Triangle 85">
            <a:extLst>
              <a:ext uri="{FF2B5EF4-FFF2-40B4-BE49-F238E27FC236}">
                <a16:creationId xmlns:a16="http://schemas.microsoft.com/office/drawing/2014/main" id="{51CD7562-F315-4319-9B4C-3F0637D5E824}"/>
              </a:ext>
            </a:extLst>
          </p:cNvPr>
          <p:cNvSpPr/>
          <p:nvPr/>
        </p:nvSpPr>
        <p:spPr>
          <a:xfrm>
            <a:off x="4007608" y="153175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7" name="Isosceles Triangle 86">
            <a:extLst>
              <a:ext uri="{FF2B5EF4-FFF2-40B4-BE49-F238E27FC236}">
                <a16:creationId xmlns:a16="http://schemas.microsoft.com/office/drawing/2014/main" id="{F2E22A42-23AD-43B7-AC4E-1B7F3327C9FA}"/>
              </a:ext>
            </a:extLst>
          </p:cNvPr>
          <p:cNvSpPr/>
          <p:nvPr/>
        </p:nvSpPr>
        <p:spPr>
          <a:xfrm>
            <a:off x="5364088" y="305528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8" name="Isosceles Triangle 87">
            <a:extLst>
              <a:ext uri="{FF2B5EF4-FFF2-40B4-BE49-F238E27FC236}">
                <a16:creationId xmlns:a16="http://schemas.microsoft.com/office/drawing/2014/main" id="{CDDF40D2-2F03-4E3F-945A-15E1A41D3AD1}"/>
              </a:ext>
            </a:extLst>
          </p:cNvPr>
          <p:cNvSpPr/>
          <p:nvPr/>
        </p:nvSpPr>
        <p:spPr>
          <a:xfrm>
            <a:off x="3410566" y="247693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9" name="Isosceles Triangle 88">
            <a:extLst>
              <a:ext uri="{FF2B5EF4-FFF2-40B4-BE49-F238E27FC236}">
                <a16:creationId xmlns:a16="http://schemas.microsoft.com/office/drawing/2014/main" id="{18DF8087-552C-4F12-9A3E-5BC569337B7F}"/>
              </a:ext>
            </a:extLst>
          </p:cNvPr>
          <p:cNvSpPr/>
          <p:nvPr/>
        </p:nvSpPr>
        <p:spPr>
          <a:xfrm>
            <a:off x="3366192" y="213266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90" name="Speech Bubble: Rectangle 89">
            <a:extLst>
              <a:ext uri="{FF2B5EF4-FFF2-40B4-BE49-F238E27FC236}">
                <a16:creationId xmlns:a16="http://schemas.microsoft.com/office/drawing/2014/main" id="{A1532C6E-6E5D-4B4F-9693-C605EBB93C01}"/>
              </a:ext>
            </a:extLst>
          </p:cNvPr>
          <p:cNvSpPr/>
          <p:nvPr/>
        </p:nvSpPr>
        <p:spPr>
          <a:xfrm>
            <a:off x="5033062" y="885769"/>
            <a:ext cx="1008112" cy="193731"/>
          </a:xfrm>
          <a:prstGeom prst="wedgeRectCallout">
            <a:avLst>
              <a:gd name="adj1" fmla="val -180868"/>
              <a:gd name="adj2" fmla="val 612361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facility</a:t>
            </a:r>
            <a:endParaRPr lang="is-IS" sz="800" dirty="0"/>
          </a:p>
        </p:txBody>
      </p:sp>
    </p:spTree>
    <p:extLst>
      <p:ext uri="{BB962C8B-B14F-4D97-AF65-F5344CB8AC3E}">
        <p14:creationId xmlns:p14="http://schemas.microsoft.com/office/powerpoint/2010/main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7104</TotalTime>
  <Words>507</Words>
  <Application>Microsoft Office PowerPoint</Application>
  <PresentationFormat>On-screen Show (16:9)</PresentationFormat>
  <Paragraphs>60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SYTGT010 HOMS AMMUNITION FACTORY</vt:lpstr>
      <vt:lpstr>OPARTGT010 HOMS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402</cp:revision>
  <dcterms:created xsi:type="dcterms:W3CDTF">2019-03-12T22:01:00Z</dcterms:created>
  <dcterms:modified xsi:type="dcterms:W3CDTF">2022-01-02T16:44:30Z</dcterms:modified>
</cp:coreProperties>
</file>